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60" r:id="rId6"/>
    <p:sldId id="259" r:id="rId7"/>
    <p:sldId id="268" r:id="rId8"/>
    <p:sldId id="262" r:id="rId9"/>
    <p:sldId id="263" r:id="rId10"/>
    <p:sldId id="264" r:id="rId11"/>
    <p:sldId id="265" r:id="rId12"/>
    <p:sldId id="267" r:id="rId13"/>
    <p:sldId id="266" r:id="rId14"/>
    <p:sldId id="269" r:id="rId15"/>
    <p:sldId id="271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997"/>
    <a:srgbClr val="F8E120"/>
    <a:srgbClr val="ECD61F"/>
    <a:srgbClr val="D1BE1D"/>
    <a:srgbClr val="D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7" d="100"/>
          <a:sy n="137" d="100"/>
        </p:scale>
        <p:origin x="-104" y="-4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jpeg>
</file>

<file path=ppt/media/image10.jpg>
</file>

<file path=ppt/media/image11.jpg>
</file>

<file path=ppt/media/image12.jpeg>
</file>

<file path=ppt/media/image13.jpe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97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682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664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325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22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95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43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43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96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563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768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1DB90-3ACA-8E49-84B2-A0C7647AC5A8}" type="datetimeFigureOut">
              <a:rPr lang="en-US" smtClean="0"/>
              <a:t>5/18/15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6D94F-E974-574C-87BF-98102AD4D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80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hyperlink" Target="https://www.linkedin.com/in/nataliya" TargetMode="External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Relationship Id="rId3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3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ourses.media.mit.edu/2004fall/mas622j/04.projects/home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7640" y="2543277"/>
            <a:ext cx="7610960" cy="1752600"/>
          </a:xfrm>
        </p:spPr>
        <p:txBody>
          <a:bodyPr>
            <a:noAutofit/>
          </a:bodyPr>
          <a:lstStyle/>
          <a:p>
            <a:pPr algn="l"/>
            <a:r>
              <a:rPr lang="en-US" sz="3600" dirty="0" smtClean="0">
                <a:solidFill>
                  <a:schemeClr val="tx1"/>
                </a:solidFill>
                <a:latin typeface="Roboto Regular"/>
                <a:cs typeface="Roboto Regular"/>
              </a:rPr>
              <a:t>Activity recognition in Smart Home</a:t>
            </a:r>
            <a:endParaRPr lang="en-US" sz="3600" dirty="0">
              <a:solidFill>
                <a:schemeClr val="tx1"/>
              </a:solidFill>
              <a:latin typeface="Roboto Regular"/>
              <a:cs typeface="Roboto Regular"/>
            </a:endParaRPr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3547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16879" y="5030848"/>
            <a:ext cx="56482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 Light"/>
                <a:cs typeface="Roboto Light"/>
              </a:rPr>
              <a:t>By </a:t>
            </a:r>
            <a:r>
              <a:rPr lang="en-US" sz="2000" dirty="0" smtClean="0">
                <a:latin typeface="Roboto Light"/>
                <a:cs typeface="Roboto Light"/>
              </a:rPr>
              <a:t>Nataliya Nadtoka, Data Scientist</a:t>
            </a:r>
          </a:p>
          <a:p>
            <a:r>
              <a:rPr lang="en-US" sz="2000" dirty="0">
                <a:latin typeface="Roboto Light"/>
                <a:cs typeface="Roboto Light"/>
                <a:hlinkClick r:id="rId4"/>
              </a:rPr>
              <a:t>https://www.linkedin.com/in/</a:t>
            </a:r>
            <a:r>
              <a:rPr lang="en-US" sz="2000" dirty="0" smtClean="0">
                <a:latin typeface="Roboto Light"/>
                <a:cs typeface="Roboto Light"/>
                <a:hlinkClick r:id="rId4"/>
              </a:rPr>
              <a:t>nataliya</a:t>
            </a:r>
            <a:endParaRPr lang="en-US" sz="2000" dirty="0" smtClean="0">
              <a:latin typeface="Roboto Light"/>
              <a:cs typeface="Roboto Light"/>
            </a:endParaRPr>
          </a:p>
          <a:p>
            <a:r>
              <a:rPr lang="en-US" sz="2000" dirty="0">
                <a:latin typeface="Roboto Light"/>
                <a:cs typeface="Roboto Light"/>
              </a:rPr>
              <a:t>c</a:t>
            </a:r>
            <a:r>
              <a:rPr lang="en-US" sz="2000" dirty="0" smtClean="0">
                <a:latin typeface="Roboto Light"/>
                <a:cs typeface="Roboto Light"/>
              </a:rPr>
              <a:t>o-organizer SF Data Mining</a:t>
            </a:r>
            <a:endParaRPr lang="en-US" sz="2000" dirty="0">
              <a:latin typeface="Roboto Light"/>
              <a:cs typeface="Roboto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56835" y="6046511"/>
            <a:ext cx="2172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Roboto Light"/>
                <a:cs typeface="Roboto Light"/>
              </a:rPr>
              <a:t>May 18</a:t>
            </a:r>
            <a:r>
              <a:rPr lang="en-US" baseline="30000" dirty="0" smtClean="0">
                <a:latin typeface="Roboto Light"/>
                <a:cs typeface="Roboto Light"/>
              </a:rPr>
              <a:t>th</a:t>
            </a:r>
            <a:r>
              <a:rPr lang="en-US" dirty="0" smtClean="0">
                <a:latin typeface="Roboto Light"/>
                <a:cs typeface="Roboto Light"/>
              </a:rPr>
              <a:t> </a:t>
            </a:r>
            <a:r>
              <a:rPr lang="en-US" dirty="0" smtClean="0">
                <a:latin typeface="Roboto Light"/>
                <a:cs typeface="Roboto Light"/>
              </a:rPr>
              <a:t>2015</a:t>
            </a:r>
            <a:endParaRPr lang="en-US" dirty="0">
              <a:latin typeface="Roboto Light"/>
              <a:cs typeface="Roboto Light"/>
            </a:endParaRPr>
          </a:p>
        </p:txBody>
      </p:sp>
      <p:pic>
        <p:nvPicPr>
          <p:cNvPr id="9" name="Picture 8" descr="NN-small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54" y="5146237"/>
            <a:ext cx="1244025" cy="1117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261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trix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1" y="0"/>
            <a:ext cx="9144000" cy="685800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1417638"/>
            <a:ext cx="8229600" cy="1143000"/>
          </a:xfrm>
        </p:spPr>
        <p:txBody>
          <a:bodyPr>
            <a:normAutofit/>
          </a:bodyPr>
          <a:lstStyle/>
          <a:p>
            <a:r>
              <a:rPr lang="en-US" sz="6000" dirty="0" smtClean="0">
                <a:solidFill>
                  <a:srgbClr val="FFFFFF"/>
                </a:solidFill>
                <a:latin typeface="Roboto Light"/>
                <a:cs typeface="Roboto Light"/>
              </a:rPr>
              <a:t>Dataset</a:t>
            </a:r>
            <a:endParaRPr lang="en-US" sz="6000" dirty="0">
              <a:solidFill>
                <a:srgbClr val="FFFFFF"/>
              </a:solidFill>
              <a:latin typeface="Roboto Light"/>
              <a:cs typeface="Roboto Light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126014" y="2960997"/>
            <a:ext cx="5323993" cy="22140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 smtClean="0">
                <a:solidFill>
                  <a:schemeClr val="bg1"/>
                </a:solidFill>
              </a:rPr>
              <a:t>578   features</a:t>
            </a:r>
            <a:br>
              <a:rPr lang="en-US" dirty="0" smtClean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109733" y="4140686"/>
            <a:ext cx="364701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78 sensors</a:t>
            </a:r>
            <a:br>
              <a:rPr lang="en-US" sz="3200" dirty="0">
                <a:solidFill>
                  <a:schemeClr val="bg1"/>
                </a:solidFill>
              </a:rPr>
            </a:b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08389" y="5371727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/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rgbClr val="FF0000"/>
                </a:solidFill>
              </a:rPr>
              <a:t>Lots of </a:t>
            </a:r>
            <a:r>
              <a:rPr lang="en-US" sz="3600" dirty="0" err="1" smtClean="0">
                <a:solidFill>
                  <a:srgbClr val="FF0000"/>
                </a:solidFill>
              </a:rPr>
              <a:t>NaNs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92108" y="4735531"/>
            <a:ext cx="2482170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280 examples</a:t>
            </a:r>
            <a:endParaRPr lang="en-US" sz="3200" dirty="0"/>
          </a:p>
        </p:txBody>
      </p:sp>
      <p:sp>
        <p:nvSpPr>
          <p:cNvPr id="9" name="Rectangle 8"/>
          <p:cNvSpPr/>
          <p:nvPr/>
        </p:nvSpPr>
        <p:spPr>
          <a:xfrm>
            <a:off x="3093452" y="5355682"/>
            <a:ext cx="2164976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13 activities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52825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657599"/>
          </a:xfrm>
        </p:spPr>
        <p:txBody>
          <a:bodyPr>
            <a:normAutofit/>
          </a:bodyPr>
          <a:lstStyle/>
          <a:p>
            <a:r>
              <a:rPr lang="en-US" dirty="0" smtClean="0"/>
              <a:t>Decision tree (full/reduced features): </a:t>
            </a:r>
            <a:r>
              <a:rPr lang="en-US" dirty="0" smtClean="0"/>
              <a:t>0.52 with full 0.55 with partial</a:t>
            </a:r>
            <a:endParaRPr lang="en-US" dirty="0" smtClean="0"/>
          </a:p>
          <a:p>
            <a:r>
              <a:rPr lang="en-US" dirty="0" smtClean="0"/>
              <a:t>Logistic Regression (full features): 0.5</a:t>
            </a:r>
          </a:p>
          <a:p>
            <a:r>
              <a:rPr lang="en-US" dirty="0" smtClean="0"/>
              <a:t>KNN (full features): 0.53</a:t>
            </a:r>
          </a:p>
          <a:p>
            <a:r>
              <a:rPr lang="en-US" dirty="0" smtClean="0"/>
              <a:t>Random forest (full </a:t>
            </a:r>
            <a:r>
              <a:rPr lang="en-US" dirty="0" smtClean="0"/>
              <a:t>features/partial features) 0.73 with full features, 0.57 with partial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80386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4749806" y="1315698"/>
            <a:ext cx="3750733" cy="2888532"/>
          </a:xfrm>
          <a:prstGeom prst="rect">
            <a:avLst/>
          </a:prstGeom>
          <a:solidFill>
            <a:srgbClr val="F8E120">
              <a:alpha val="57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8934" y="1315697"/>
            <a:ext cx="3750733" cy="3081865"/>
          </a:xfrm>
          <a:prstGeom prst="rect">
            <a:avLst/>
          </a:prstGeom>
          <a:solidFill>
            <a:srgbClr val="D8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749806" y="1491714"/>
            <a:ext cx="4123267" cy="25447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Native Bayes </a:t>
            </a:r>
          </a:p>
          <a:p>
            <a:r>
              <a:rPr lang="en-US" sz="2800" dirty="0" smtClean="0"/>
              <a:t>Reducing number of features for Random Forest</a:t>
            </a:r>
          </a:p>
          <a:p>
            <a:r>
              <a:rPr lang="en-US" sz="2800" dirty="0" smtClean="0"/>
              <a:t>Logistic Regression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</a:p>
          <a:p>
            <a:pPr marL="0" indent="0">
              <a:buNone/>
            </a:pPr>
            <a:endParaRPr lang="en-US" sz="2800" dirty="0"/>
          </a:p>
        </p:txBody>
      </p:sp>
      <p:cxnSp>
        <p:nvCxnSpPr>
          <p:cNvPr id="14" name="Elbow Connector 13"/>
          <p:cNvCxnSpPr/>
          <p:nvPr/>
        </p:nvCxnSpPr>
        <p:spPr>
          <a:xfrm rot="10800000">
            <a:off x="778935" y="4309533"/>
            <a:ext cx="7721605" cy="1219200"/>
          </a:xfrm>
          <a:prstGeom prst="bentConnector3">
            <a:avLst>
              <a:gd name="adj1" fmla="val 50000"/>
            </a:avLst>
          </a:prstGeom>
          <a:ln w="254000">
            <a:solidFill>
              <a:schemeClr val="tx1"/>
            </a:solidFill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Content Placeholder 2"/>
          <p:cNvSpPr txBox="1">
            <a:spLocks/>
          </p:cNvSpPr>
          <p:nvPr/>
        </p:nvSpPr>
        <p:spPr>
          <a:xfrm>
            <a:off x="939800" y="1657345"/>
            <a:ext cx="3810006" cy="2544763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Taking time for feature engineering</a:t>
            </a:r>
          </a:p>
          <a:p>
            <a:r>
              <a:rPr lang="en-US" sz="2800" dirty="0" smtClean="0"/>
              <a:t>Random Forest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cxnSp>
        <p:nvCxnSpPr>
          <p:cNvPr id="24" name="Elbow Connector 23"/>
          <p:cNvCxnSpPr/>
          <p:nvPr/>
        </p:nvCxnSpPr>
        <p:spPr>
          <a:xfrm rot="16200000" flipH="1">
            <a:off x="1098115" y="877981"/>
            <a:ext cx="3002301" cy="3860803"/>
          </a:xfrm>
          <a:prstGeom prst="bentConnector2">
            <a:avLst/>
          </a:prstGeom>
          <a:ln w="254000">
            <a:solidFill>
              <a:schemeClr val="tx1"/>
            </a:solidFill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/>
          <p:cNvCxnSpPr/>
          <p:nvPr/>
        </p:nvCxnSpPr>
        <p:spPr>
          <a:xfrm rot="16200000" flipH="1">
            <a:off x="5077454" y="886448"/>
            <a:ext cx="3002301" cy="3860803"/>
          </a:xfrm>
          <a:prstGeom prst="bentConnector2">
            <a:avLst/>
          </a:prstGeom>
          <a:ln w="254000">
            <a:solidFill>
              <a:schemeClr val="tx1"/>
            </a:solidFill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/>
          <p:nvPr/>
        </p:nvCxnSpPr>
        <p:spPr>
          <a:xfrm rot="10800000" flipV="1">
            <a:off x="152402" y="1193798"/>
            <a:ext cx="8398941" cy="1"/>
          </a:xfrm>
          <a:prstGeom prst="bentConnector3">
            <a:avLst>
              <a:gd name="adj1" fmla="val 50000"/>
            </a:avLst>
          </a:prstGeom>
          <a:ln w="254000">
            <a:solidFill>
              <a:schemeClr val="tx1"/>
            </a:solidFill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/>
          <p:nvPr/>
        </p:nvCxnSpPr>
        <p:spPr>
          <a:xfrm rot="16200000" flipH="1">
            <a:off x="1214968" y="811931"/>
            <a:ext cx="990600" cy="1"/>
          </a:xfrm>
          <a:prstGeom prst="bentConnector3">
            <a:avLst>
              <a:gd name="adj1" fmla="val 50000"/>
            </a:avLst>
          </a:prstGeom>
          <a:ln w="254000">
            <a:solidFill>
              <a:schemeClr val="tx1"/>
            </a:solidFill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/>
          <p:nvPr/>
        </p:nvCxnSpPr>
        <p:spPr>
          <a:xfrm rot="16200000" flipH="1">
            <a:off x="4152904" y="723897"/>
            <a:ext cx="990600" cy="1"/>
          </a:xfrm>
          <a:prstGeom prst="bentConnector3">
            <a:avLst>
              <a:gd name="adj1" fmla="val 50000"/>
            </a:avLst>
          </a:prstGeom>
          <a:ln w="254000">
            <a:solidFill>
              <a:schemeClr val="tx1"/>
            </a:solidFill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/>
          <p:nvPr/>
        </p:nvCxnSpPr>
        <p:spPr>
          <a:xfrm rot="16200000" flipH="1">
            <a:off x="4144439" y="5666317"/>
            <a:ext cx="990600" cy="1"/>
          </a:xfrm>
          <a:prstGeom prst="bentConnector3">
            <a:avLst>
              <a:gd name="adj1" fmla="val 50000"/>
            </a:avLst>
          </a:prstGeom>
          <a:ln w="254000">
            <a:solidFill>
              <a:schemeClr val="tx1"/>
            </a:solidFill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541865" y="4389095"/>
            <a:ext cx="1312335" cy="129203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1778000" y="5545663"/>
            <a:ext cx="2777069" cy="615954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4758275" y="5647265"/>
            <a:ext cx="3759200" cy="330203"/>
          </a:xfrm>
          <a:prstGeom prst="rect">
            <a:avLst/>
          </a:prstGeom>
          <a:solidFill>
            <a:srgbClr val="26399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Elbow Connector 40"/>
          <p:cNvCxnSpPr/>
          <p:nvPr/>
        </p:nvCxnSpPr>
        <p:spPr>
          <a:xfrm rot="16200000" flipH="1">
            <a:off x="249763" y="5742516"/>
            <a:ext cx="838203" cy="4"/>
          </a:xfrm>
          <a:prstGeom prst="bentConnector3">
            <a:avLst>
              <a:gd name="adj1" fmla="val 50000"/>
            </a:avLst>
          </a:prstGeom>
          <a:ln w="254000">
            <a:solidFill>
              <a:schemeClr val="tx1"/>
            </a:solidFill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Elbow Connector 51"/>
          <p:cNvCxnSpPr/>
          <p:nvPr/>
        </p:nvCxnSpPr>
        <p:spPr>
          <a:xfrm rot="16200000" flipH="1">
            <a:off x="5696584" y="3239124"/>
            <a:ext cx="5844989" cy="2"/>
          </a:xfrm>
          <a:prstGeom prst="bentConnector3">
            <a:avLst>
              <a:gd name="adj1" fmla="val 50000"/>
            </a:avLst>
          </a:prstGeom>
          <a:ln w="254000">
            <a:solidFill>
              <a:schemeClr val="tx1"/>
            </a:solidFill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5325536" y="174729"/>
            <a:ext cx="298026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 Black"/>
                <a:cs typeface="Roboto Black"/>
              </a:rPr>
              <a:t>DID NOT WORK</a:t>
            </a:r>
          </a:p>
          <a:p>
            <a:endParaRPr lang="en-US" dirty="0" smtClean="0"/>
          </a:p>
          <a:p>
            <a:r>
              <a:rPr lang="en-US" dirty="0" smtClean="0"/>
              <a:t/>
            </a:r>
          </a:p>
          <a:p>
            <a:r>
              <a:rPr lang="en-US" dirty="0" smtClean="0"/>
              <a:t/>
            </a:r>
          </a:p>
          <a:p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2379136" y="180120"/>
            <a:ext cx="217593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Roboto Black"/>
                <a:cs typeface="Roboto Black"/>
              </a:rPr>
              <a:t>WORKED</a:t>
            </a:r>
          </a:p>
          <a:p>
            <a:endParaRPr lang="en-US" dirty="0" smtClean="0"/>
          </a:p>
          <a:p>
            <a:r>
              <a:rPr lang="en-US" dirty="0" smtClean="0"/>
              <a:t/>
            </a:r>
          </a:p>
          <a:p>
            <a:r>
              <a:rPr lang="en-US" dirty="0" smtClean="0"/>
              <a:t/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770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I </a:t>
            </a:r>
            <a:r>
              <a:rPr lang="en-US" dirty="0" smtClean="0"/>
              <a:t>only had </a:t>
            </a:r>
            <a:r>
              <a:rPr lang="en-US" dirty="0" smtClean="0"/>
              <a:t>more </a:t>
            </a:r>
            <a:r>
              <a:rPr lang="en-US" dirty="0" smtClean="0"/>
              <a:t>time…</a:t>
            </a:r>
            <a:endParaRPr lang="en-US" dirty="0"/>
          </a:p>
        </p:txBody>
      </p:sp>
      <p:pic>
        <p:nvPicPr>
          <p:cNvPr id="4" name="Picture 3" descr="Moretime.jpg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459" y="1913468"/>
            <a:ext cx="5091341" cy="3039531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59469"/>
            <a:ext cx="3920067" cy="4525963"/>
          </a:xfrm>
        </p:spPr>
        <p:txBody>
          <a:bodyPr/>
          <a:lstStyle/>
          <a:p>
            <a:r>
              <a:rPr lang="en-US" dirty="0" smtClean="0"/>
              <a:t>More features </a:t>
            </a:r>
            <a:r>
              <a:rPr lang="en-US" dirty="0" smtClean="0"/>
              <a:t>for Random </a:t>
            </a:r>
            <a:r>
              <a:rPr lang="en-US" dirty="0" smtClean="0"/>
              <a:t>Forest</a:t>
            </a:r>
          </a:p>
          <a:p>
            <a:r>
              <a:rPr lang="en-US" dirty="0" smtClean="0"/>
              <a:t>Better </a:t>
            </a:r>
            <a:r>
              <a:rPr lang="en-US" dirty="0" smtClean="0"/>
              <a:t>feature </a:t>
            </a:r>
            <a:r>
              <a:rPr lang="en-US" dirty="0" smtClean="0"/>
              <a:t>engineering</a:t>
            </a:r>
          </a:p>
          <a:p>
            <a:r>
              <a:rPr lang="en-US" dirty="0" smtClean="0"/>
              <a:t>More time on understanding results/refining the features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58650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dirty="0" smtClean="0"/>
              <a:t>Conclusion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2210653"/>
            <a:ext cx="5605580" cy="3810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More Data </a:t>
            </a:r>
            <a:r>
              <a:rPr lang="en-US" sz="4000" dirty="0" smtClean="0"/>
              <a:t>and clever feature engineering beats better algorithms</a:t>
            </a:r>
            <a:endParaRPr lang="en-US" sz="4000" dirty="0"/>
          </a:p>
          <a:p>
            <a:pPr marL="0" indent="0">
              <a:buNone/>
            </a:pPr>
            <a:endParaRPr lang="en-US" sz="4400" dirty="0"/>
          </a:p>
        </p:txBody>
      </p:sp>
      <p:pic>
        <p:nvPicPr>
          <p:cNvPr id="4" name="Picture 3" descr="horse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8561" y="1913017"/>
            <a:ext cx="2907746" cy="290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496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N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99"/>
          <a:stretch/>
        </p:blipFill>
        <p:spPr>
          <a:xfrm>
            <a:off x="201903" y="130260"/>
            <a:ext cx="8595360" cy="638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565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IOT of connected home</a:t>
            </a:r>
            <a:endParaRPr lang="en-US" dirty="0"/>
          </a:p>
        </p:txBody>
      </p:sp>
      <p:pic>
        <p:nvPicPr>
          <p:cNvPr id="4" name="Content Placeholder 3" descr="ConnectedHom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02" b="2250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63417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042" y="962448"/>
            <a:ext cx="8229600" cy="91037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>
              <a:hlinkClick r:id="rId2"/>
            </a:endParaRPr>
          </a:p>
          <a:p>
            <a:pPr marL="0" indent="0">
              <a:buNone/>
            </a:pPr>
            <a:r>
              <a:rPr lang="en-US" dirty="0" smtClean="0">
                <a:hlinkClick r:id="rId2"/>
              </a:rPr>
              <a:t>http://courses.media.mit.edu/2004fall/mas622j/04.projects/home/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63042" y="1723477"/>
            <a:ext cx="809351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22 Every day Activities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2 weeks of sensor data in March/April 2003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5775954" y="2908416"/>
            <a:ext cx="319038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Sensors in the smart home placed in:</a:t>
            </a:r>
          </a:p>
          <a:p>
            <a:pPr marL="171450" indent="-171450">
              <a:buFont typeface="Arial"/>
              <a:buChar char="•"/>
            </a:pPr>
            <a:r>
              <a:rPr lang="en-US" sz="2000" dirty="0" smtClean="0"/>
              <a:t>Bathroom</a:t>
            </a:r>
            <a:endParaRPr lang="en-US" sz="2000" dirty="0"/>
          </a:p>
          <a:p>
            <a:pPr marL="171450" indent="-171450">
              <a:buFont typeface="Arial"/>
              <a:buChar char="•"/>
            </a:pPr>
            <a:r>
              <a:rPr lang="en-US" sz="2000" dirty="0" smtClean="0"/>
              <a:t>Foyer</a:t>
            </a:r>
            <a:endParaRPr lang="en-US" sz="2000" dirty="0"/>
          </a:p>
          <a:p>
            <a:pPr marL="171450" indent="-171450">
              <a:buFont typeface="Arial"/>
              <a:buChar char="•"/>
            </a:pPr>
            <a:r>
              <a:rPr lang="en-US" sz="2000" dirty="0" smtClean="0"/>
              <a:t>Kitchen</a:t>
            </a:r>
            <a:endParaRPr lang="en-US" sz="2000" dirty="0"/>
          </a:p>
          <a:p>
            <a:pPr marL="171450" indent="-171450">
              <a:buFont typeface="Arial"/>
              <a:buChar char="•"/>
            </a:pPr>
            <a:r>
              <a:rPr lang="en-US" sz="2000" dirty="0" smtClean="0"/>
              <a:t>Living room</a:t>
            </a:r>
          </a:p>
          <a:p>
            <a:pPr marL="171450" indent="-171450">
              <a:buFont typeface="Arial"/>
              <a:buChar char="•"/>
            </a:pPr>
            <a:r>
              <a:rPr lang="en-US" sz="2000" dirty="0" smtClean="0"/>
              <a:t>Bedroom</a:t>
            </a:r>
            <a:endParaRPr lang="en-US" sz="2000" dirty="0"/>
          </a:p>
          <a:p>
            <a:pPr marL="171450" indent="-171450">
              <a:buFont typeface="Arial"/>
              <a:buChar char="•"/>
            </a:pPr>
            <a:r>
              <a:rPr lang="en-US" sz="2000" dirty="0" smtClean="0"/>
              <a:t>Porch</a:t>
            </a:r>
            <a:endParaRPr lang="en-US" sz="2000" dirty="0"/>
          </a:p>
          <a:p>
            <a:pPr marL="171450" indent="-171450">
              <a:buFont typeface="Arial"/>
              <a:buChar char="•"/>
            </a:pPr>
            <a:r>
              <a:rPr lang="en-US" sz="2000" dirty="0" smtClean="0"/>
              <a:t>Office/study </a:t>
            </a:r>
          </a:p>
          <a:p>
            <a:endParaRPr lang="en-US" sz="2000" dirty="0"/>
          </a:p>
        </p:txBody>
      </p:sp>
      <p:pic>
        <p:nvPicPr>
          <p:cNvPr id="7" name="Picture 6" descr="FamilyKitchenSensor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44" y="4335131"/>
            <a:ext cx="2563897" cy="1873312"/>
          </a:xfrm>
          <a:prstGeom prst="rect">
            <a:avLst/>
          </a:prstGeom>
        </p:spPr>
      </p:pic>
      <p:pic>
        <p:nvPicPr>
          <p:cNvPr id="8" name="Picture 7" descr="SensorsEveryDayObject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3703" y="2908416"/>
            <a:ext cx="2498975" cy="236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815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373862"/>
              </p:ext>
            </p:extLst>
          </p:nvPr>
        </p:nvGraphicFramePr>
        <p:xfrm>
          <a:off x="604821" y="1360640"/>
          <a:ext cx="7711351" cy="488187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474344"/>
                <a:gridCol w="4237007"/>
              </a:tblGrid>
              <a:tr h="429291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 dirty="0" smtClean="0">
                          <a:effectLst/>
                        </a:rPr>
                        <a:t>Activity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 dirty="0" smtClean="0">
                          <a:effectLst/>
                        </a:rPr>
                        <a:t>Number of Examples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29291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Other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/>
                </a:tc>
              </a:tr>
              <a:tr h="429291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Washing hands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/>
                </a:tc>
              </a:tr>
              <a:tr h="429291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Going 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out for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entertainment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/>
                </a:tc>
              </a:tr>
              <a:tr h="429291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8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Lawnwork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2700" marR="12700" marT="12700" marB="0" anchor="b"/>
                </a:tc>
              </a:tr>
              <a:tr h="429291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Going 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out for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shopping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2700" marR="12700" marT="12700" marB="0" anchor="b"/>
                </a:tc>
              </a:tr>
              <a:tr h="429291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Putting 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away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dishes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2700" marR="12700" marT="12700" marB="0" anchor="b"/>
                </a:tc>
              </a:tr>
              <a:tr h="429291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Putting 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away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laundry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2700" marR="12700" marT="12700" marB="0" anchor="b"/>
                </a:tc>
              </a:tr>
              <a:tr h="429291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Putting 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away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groceries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2700" marR="12700" marT="12700" marB="0" anchor="b"/>
                </a:tc>
              </a:tr>
              <a:tr h="429291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sz="2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Watching TV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08247" y="483783"/>
            <a:ext cx="798351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Some activities had less than five examples… </a:t>
            </a:r>
          </a:p>
        </p:txBody>
      </p:sp>
    </p:spTree>
    <p:extLst>
      <p:ext uri="{BB962C8B-B14F-4D97-AF65-F5344CB8AC3E}">
        <p14:creationId xmlns:p14="http://schemas.microsoft.com/office/powerpoint/2010/main" val="2698626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27636192"/>
              </p:ext>
            </p:extLst>
          </p:nvPr>
        </p:nvGraphicFramePr>
        <p:xfrm>
          <a:off x="547920" y="693134"/>
          <a:ext cx="6906387" cy="588693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126312"/>
                <a:gridCol w="3780075"/>
              </a:tblGrid>
              <a:tr h="482964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u="none" strike="noStrike" dirty="0" smtClean="0">
                          <a:effectLst/>
                        </a:rPr>
                        <a:t>Activity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3200" u="none" strike="noStrike" dirty="0" smtClean="0">
                          <a:effectLst/>
                        </a:rPr>
                        <a:t>Number of Examples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Preparing dinner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 dirty="0">
                          <a:effectLst/>
                        </a:rPr>
                        <a:t>8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Washing dishes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effectLst/>
                        </a:rPr>
                        <a:t>8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Cleaning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effectLst/>
                        </a:rPr>
                        <a:t>9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Going </a:t>
                      </a:r>
                      <a:r>
                        <a:rPr lang="en-US" sz="2600" u="none" strike="noStrike" dirty="0">
                          <a:effectLst/>
                        </a:rPr>
                        <a:t>out to </a:t>
                      </a:r>
                      <a:r>
                        <a:rPr lang="en-US" sz="2600" u="none" strike="noStrike" dirty="0" smtClean="0">
                          <a:effectLst/>
                        </a:rPr>
                        <a:t>work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 dirty="0">
                          <a:effectLst/>
                        </a:rPr>
                        <a:t>12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Preparing breakfast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effectLst/>
                        </a:rPr>
                        <a:t>14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Preparing </a:t>
                      </a:r>
                      <a:r>
                        <a:rPr lang="en-US" sz="2600" u="none" strike="noStrike" dirty="0">
                          <a:effectLst/>
                        </a:rPr>
                        <a:t>a </a:t>
                      </a:r>
                      <a:r>
                        <a:rPr lang="en-US" sz="2600" u="none" strike="noStrike" dirty="0" smtClean="0">
                          <a:effectLst/>
                        </a:rPr>
                        <a:t>snack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effectLst/>
                        </a:rPr>
                        <a:t>15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Preparing </a:t>
                      </a:r>
                      <a:r>
                        <a:rPr lang="en-US" sz="2600" u="none" strike="noStrike" dirty="0">
                          <a:effectLst/>
                        </a:rPr>
                        <a:t>a </a:t>
                      </a:r>
                      <a:r>
                        <a:rPr lang="en-US" sz="2600" u="none" strike="noStrike" dirty="0" smtClean="0">
                          <a:effectLst/>
                        </a:rPr>
                        <a:t>beverage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 dirty="0">
                          <a:effectLst/>
                        </a:rPr>
                        <a:t>15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Preparing lunch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 dirty="0">
                          <a:effectLst/>
                        </a:rPr>
                        <a:t>17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Bathing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effectLst/>
                        </a:rPr>
                        <a:t>18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Doing laundry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 dirty="0">
                          <a:effectLst/>
                        </a:rPr>
                        <a:t>19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Dressing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 dirty="0">
                          <a:effectLst/>
                        </a:rPr>
                        <a:t>24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Grooming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>
                          <a:effectLst/>
                        </a:rPr>
                        <a:t>37</a:t>
                      </a:r>
                      <a:endParaRPr lang="en-US" sz="26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414350">
                <a:tc>
                  <a:txBody>
                    <a:bodyPr/>
                    <a:lstStyle/>
                    <a:p>
                      <a:pPr algn="l" fontAlgn="b"/>
                      <a:r>
                        <a:rPr lang="en-US" sz="2600" u="none" strike="noStrike" dirty="0" smtClean="0">
                          <a:effectLst/>
                        </a:rPr>
                        <a:t>Toileting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600" u="none" strike="noStrike" dirty="0">
                          <a:effectLst/>
                        </a:rPr>
                        <a:t>84</a:t>
                      </a:r>
                      <a:endParaRPr lang="en-US" sz="26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08247" y="30243"/>
            <a:ext cx="798351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The activities we used:</a:t>
            </a:r>
          </a:p>
        </p:txBody>
      </p:sp>
    </p:spTree>
    <p:extLst>
      <p:ext uri="{BB962C8B-B14F-4D97-AF65-F5344CB8AC3E}">
        <p14:creationId xmlns:p14="http://schemas.microsoft.com/office/powerpoint/2010/main" val="1044225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Challenge: Data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919" y="1909520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 smtClean="0"/>
              <a:t>Toileting,4/1/2003,11:52:1,11:58:50</a:t>
            </a:r>
          </a:p>
          <a:p>
            <a:pPr marL="0" indent="0">
              <a:buNone/>
            </a:pPr>
            <a:r>
              <a:rPr lang="en-US" sz="1600" dirty="0" smtClean="0"/>
              <a:t>100,137</a:t>
            </a:r>
          </a:p>
          <a:p>
            <a:pPr marL="0" indent="0">
              <a:buNone/>
            </a:pPr>
            <a:r>
              <a:rPr lang="en-US" sz="1600" dirty="0" smtClean="0"/>
              <a:t>Toilet </a:t>
            </a:r>
            <a:r>
              <a:rPr lang="en-US" sz="1600" dirty="0" err="1" smtClean="0"/>
              <a:t>Flush,Freezer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/>
              <a:t>11:55:43,11:56:2</a:t>
            </a:r>
          </a:p>
          <a:p>
            <a:pPr marL="0" indent="0">
              <a:buNone/>
            </a:pPr>
            <a:r>
              <a:rPr lang="en-US" sz="1600" dirty="0" smtClean="0"/>
              <a:t>16:35:49,11:56:13</a:t>
            </a:r>
          </a:p>
          <a:p>
            <a:pPr marL="0" indent="0">
              <a:buNone/>
            </a:pPr>
            <a:r>
              <a:rPr lang="en-US" sz="1600" dirty="0" smtClean="0"/>
              <a:t>Going out to work,4/1/2003,12:11:26,12:15:12</a:t>
            </a:r>
          </a:p>
          <a:p>
            <a:pPr marL="0" indent="0">
              <a:buNone/>
            </a:pPr>
            <a:r>
              <a:rPr lang="en-US" sz="1600" dirty="0" smtClean="0"/>
              <a:t>81,139,140</a:t>
            </a:r>
          </a:p>
          <a:p>
            <a:pPr marL="0" indent="0">
              <a:buNone/>
            </a:pPr>
            <a:r>
              <a:rPr lang="en-US" sz="1600" dirty="0" err="1" smtClean="0"/>
              <a:t>Closet,Jewelry</a:t>
            </a:r>
            <a:r>
              <a:rPr lang="en-US" sz="1600" dirty="0" smtClean="0"/>
              <a:t> </a:t>
            </a:r>
            <a:r>
              <a:rPr lang="en-US" sz="1600" dirty="0" err="1" smtClean="0"/>
              <a:t>box,Door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/>
              <a:t>12:12:29,12:13:27,12:13:45</a:t>
            </a:r>
          </a:p>
          <a:p>
            <a:pPr marL="0" indent="0">
              <a:buNone/>
            </a:pPr>
            <a:r>
              <a:rPr lang="en-US" sz="1600" dirty="0" smtClean="0"/>
              <a:t>12:13:0,12:13:35,12:13:48</a:t>
            </a:r>
          </a:p>
          <a:p>
            <a:pPr marL="0" indent="0">
              <a:buNone/>
            </a:pPr>
            <a:r>
              <a:rPr lang="en-US" sz="1600" dirty="0" smtClean="0"/>
              <a:t>Preparing lunch,4/1/2003,11:21:17,11:38:22</a:t>
            </a:r>
          </a:p>
          <a:p>
            <a:pPr marL="0" indent="0">
              <a:buNone/>
            </a:pPr>
            <a:r>
              <a:rPr lang="en-US" sz="1600" dirty="0" smtClean="0"/>
              <a:t>140,137,131,53,84,131</a:t>
            </a:r>
          </a:p>
          <a:p>
            <a:pPr marL="0" indent="0">
              <a:buNone/>
            </a:pPr>
            <a:r>
              <a:rPr lang="en-US" sz="1600" dirty="0" err="1" smtClean="0"/>
              <a:t>Door,Freezer,Toaster,Cabinet,Drawer,Toaster</a:t>
            </a: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/>
              <a:t>11:23:4,11:23:55,11:24:8,11:34:59,11:35:4,11:35:12</a:t>
            </a:r>
          </a:p>
          <a:p>
            <a:pPr marL="0" indent="0">
              <a:buNone/>
            </a:pPr>
            <a:r>
              <a:rPr lang="en-US" sz="1600" dirty="0" smtClean="0"/>
              <a:t>11:23:7,11:24:3,11:24:14,11:35:1,11:35:7,11:35:22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77787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2799" y="894763"/>
            <a:ext cx="6053667" cy="5209704"/>
          </a:xfrm>
        </p:spPr>
        <p:txBody>
          <a:bodyPr>
            <a:normAutofit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4000" dirty="0" smtClean="0"/>
              <a:t>95% of time spent </a:t>
            </a:r>
            <a:br>
              <a:rPr lang="en-US" sz="4000" dirty="0" smtClean="0"/>
            </a:br>
            <a:r>
              <a:rPr lang="en-US" sz="4000" dirty="0" smtClean="0"/>
              <a:t>on </a:t>
            </a:r>
            <a:br>
              <a:rPr lang="en-US" sz="4000" dirty="0" smtClean="0"/>
            </a:br>
            <a:r>
              <a:rPr lang="en-US" sz="4000" dirty="0" smtClean="0"/>
              <a:t>data cleanup</a:t>
            </a:r>
            <a:br>
              <a:rPr lang="en-US" sz="4000" dirty="0" smtClean="0"/>
            </a:br>
            <a:r>
              <a:rPr lang="en-US" sz="4000" dirty="0" smtClean="0"/>
              <a:t>and </a:t>
            </a:r>
            <a:br>
              <a:rPr lang="en-US" sz="4000" dirty="0" smtClean="0"/>
            </a:br>
            <a:r>
              <a:rPr lang="en-US" sz="4000" dirty="0" smtClean="0"/>
              <a:t>feature engineering</a:t>
            </a:r>
            <a:br>
              <a:rPr lang="en-US" sz="4000" dirty="0" smtClean="0"/>
            </a:br>
            <a:endParaRPr lang="en-US" sz="4000" dirty="0"/>
          </a:p>
        </p:txBody>
      </p:sp>
      <p:pic>
        <p:nvPicPr>
          <p:cNvPr id="4" name="Picture 3" descr="DataCleani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33" y="877823"/>
            <a:ext cx="3826934" cy="573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6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Sensor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Sensor activation duration</a:t>
            </a:r>
          </a:p>
          <a:p>
            <a:r>
              <a:rPr lang="en-US" dirty="0" smtClean="0"/>
              <a:t>Order of sensor activation</a:t>
            </a:r>
          </a:p>
          <a:p>
            <a:r>
              <a:rPr lang="en-US" dirty="0" smtClean="0"/>
              <a:t>Relative order</a:t>
            </a:r>
          </a:p>
          <a:p>
            <a:r>
              <a:rPr lang="en-US" dirty="0" smtClean="0"/>
              <a:t>Seconds from the start of activity</a:t>
            </a:r>
          </a:p>
          <a:p>
            <a:r>
              <a:rPr lang="en-US" dirty="0" smtClean="0"/>
              <a:t>Seconds from the activity start normalized by the total activity duration in seconds</a:t>
            </a:r>
          </a:p>
          <a:p>
            <a:r>
              <a:rPr lang="en-US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293088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External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67079"/>
            <a:ext cx="8229600" cy="3560598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Day of week</a:t>
            </a:r>
          </a:p>
          <a:p>
            <a:r>
              <a:rPr lang="en-US" sz="2400" dirty="0" smtClean="0"/>
              <a:t>Time of </a:t>
            </a:r>
            <a:r>
              <a:rPr lang="en-US" sz="2400" dirty="0" smtClean="0"/>
              <a:t>day</a:t>
            </a:r>
            <a:endParaRPr lang="en-US" sz="2400" dirty="0"/>
          </a:p>
          <a:p>
            <a:pPr lvl="1"/>
            <a:r>
              <a:rPr lang="en-US" sz="2400" dirty="0" smtClean="0"/>
              <a:t>4am</a:t>
            </a:r>
            <a:r>
              <a:rPr lang="en-US" sz="2400" dirty="0" smtClean="0"/>
              <a:t>-</a:t>
            </a:r>
            <a:r>
              <a:rPr lang="en-US" sz="2400" dirty="0" smtClean="0"/>
              <a:t>10am</a:t>
            </a:r>
          </a:p>
          <a:p>
            <a:pPr lvl="1"/>
            <a:r>
              <a:rPr lang="en-US" sz="2400" dirty="0" smtClean="0"/>
              <a:t>10am</a:t>
            </a:r>
            <a:r>
              <a:rPr lang="en-US" sz="2400" dirty="0" smtClean="0"/>
              <a:t>-</a:t>
            </a:r>
            <a:r>
              <a:rPr lang="en-US" sz="2400" dirty="0" smtClean="0"/>
              <a:t>4pm</a:t>
            </a:r>
          </a:p>
          <a:p>
            <a:pPr lvl="1"/>
            <a:r>
              <a:rPr lang="en-US" sz="2400" dirty="0" smtClean="0"/>
              <a:t>4pm </a:t>
            </a:r>
            <a:r>
              <a:rPr lang="en-US" sz="2400" dirty="0" smtClean="0"/>
              <a:t>– </a:t>
            </a:r>
            <a:r>
              <a:rPr lang="en-US" sz="2400" dirty="0" smtClean="0"/>
              <a:t>10pm</a:t>
            </a:r>
          </a:p>
          <a:p>
            <a:pPr lvl="1"/>
            <a:r>
              <a:rPr lang="en-US" sz="2400" dirty="0" smtClean="0"/>
              <a:t>10pm</a:t>
            </a:r>
            <a:r>
              <a:rPr lang="en-US" sz="2400" dirty="0" smtClean="0"/>
              <a:t>-4am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5903535"/>
            <a:ext cx="8794567" cy="78991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Potential feature candidates (not used here):</a:t>
            </a:r>
          </a:p>
          <a:p>
            <a:pPr marL="0" indent="0">
              <a:buNone/>
            </a:pPr>
            <a:r>
              <a:rPr lang="en-US" sz="2400" dirty="0" smtClean="0"/>
              <a:t>sensors locations, n</a:t>
            </a:r>
            <a:r>
              <a:rPr lang="en-US" sz="2400" dirty="0" smtClean="0"/>
              <a:t>ational holidays, …</a:t>
            </a:r>
            <a:endParaRPr lang="en-US" sz="2400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3258066" y="1771660"/>
            <a:ext cx="5543669" cy="3389139"/>
            <a:chOff x="3276610" y="1526541"/>
            <a:chExt cx="5543669" cy="3389139"/>
          </a:xfrm>
        </p:grpSpPr>
        <p:pic>
          <p:nvPicPr>
            <p:cNvPr id="5" name="Picture 4" descr="morning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6611" y="1526541"/>
              <a:ext cx="2753290" cy="1780117"/>
            </a:xfrm>
            <a:prstGeom prst="rect">
              <a:avLst/>
            </a:prstGeom>
          </p:spPr>
        </p:pic>
        <p:pic>
          <p:nvPicPr>
            <p:cNvPr id="6" name="Picture 5" descr="Midday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31198" y="1526542"/>
              <a:ext cx="2666842" cy="1780117"/>
            </a:xfrm>
            <a:prstGeom prst="rect">
              <a:avLst/>
            </a:prstGeom>
          </p:spPr>
        </p:pic>
        <p:pic>
          <p:nvPicPr>
            <p:cNvPr id="7" name="Picture 6" descr="LateNight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01178" y="3405285"/>
              <a:ext cx="3519101" cy="1508186"/>
            </a:xfrm>
            <a:prstGeom prst="rect">
              <a:avLst/>
            </a:prstGeom>
          </p:spPr>
        </p:pic>
        <p:pic>
          <p:nvPicPr>
            <p:cNvPr id="8" name="Picture 7" descr="DinnerTimeTable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76610" y="3405285"/>
              <a:ext cx="1933304" cy="15103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96290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1653</TotalTime>
  <Words>539</Words>
  <Application>Microsoft Macintosh PowerPoint</Application>
  <PresentationFormat>On-screen Show (4:3)</PresentationFormat>
  <Paragraphs>132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IOT of connected home</vt:lpstr>
      <vt:lpstr>Dataset</vt:lpstr>
      <vt:lpstr>PowerPoint Presentation</vt:lpstr>
      <vt:lpstr>PowerPoint Presentation</vt:lpstr>
      <vt:lpstr>Main Challenge: Data format</vt:lpstr>
      <vt:lpstr> 95% of time spent  on  data cleanup and  feature engineering </vt:lpstr>
      <vt:lpstr>Sensor Features</vt:lpstr>
      <vt:lpstr>External features</vt:lpstr>
      <vt:lpstr>Dataset</vt:lpstr>
      <vt:lpstr>Machine Learning</vt:lpstr>
      <vt:lpstr>PowerPoint Presentation</vt:lpstr>
      <vt:lpstr>If I only had more time…</vt:lpstr>
      <vt:lpstr>Conclusion</vt:lpstr>
      <vt:lpstr>PowerPoint Presentation</vt:lpstr>
    </vt:vector>
  </TitlesOfParts>
  <Company>Argyle Data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Nataliya Nadtoka</dc:creator>
  <cp:lastModifiedBy>Nataliya Nadtoka</cp:lastModifiedBy>
  <cp:revision>53</cp:revision>
  <dcterms:created xsi:type="dcterms:W3CDTF">2015-05-17T16:08:33Z</dcterms:created>
  <dcterms:modified xsi:type="dcterms:W3CDTF">2015-05-18T19:43:41Z</dcterms:modified>
</cp:coreProperties>
</file>

<file path=docProps/thumbnail.jpeg>
</file>